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7"/>
  </p:notesMasterIdLst>
  <p:sldIdLst>
    <p:sldId id="379" r:id="rId2"/>
    <p:sldId id="346" r:id="rId3"/>
    <p:sldId id="385" r:id="rId4"/>
    <p:sldId id="347" r:id="rId5"/>
    <p:sldId id="261" r:id="rId6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AFD7EFE3-997C-4C92-8597-18F156498FF7}">
          <p14:sldIdLst/>
        </p14:section>
        <p14:section name="Раздел без заголовка" id="{0BC0E38B-CCF4-4EEF-B91D-BFE9A3C2B909}">
          <p14:sldIdLst>
            <p14:sldId id="379"/>
            <p14:sldId id="346"/>
            <p14:sldId id="385"/>
            <p14:sldId id="347"/>
            <p14:sldId id="261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Рейнвальд Сергей Борисович" initials="РСБ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B436"/>
    <a:srgbClr val="A2CAC6"/>
    <a:srgbClr val="A9C5D3"/>
    <a:srgbClr val="2484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8705" autoAdjust="0"/>
  </p:normalViewPr>
  <p:slideViewPr>
    <p:cSldViewPr>
      <p:cViewPr>
        <p:scale>
          <a:sx n="100" d="100"/>
          <a:sy n="100" d="100"/>
        </p:scale>
        <p:origin x="-192" y="4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115005D7-C061-408D-AE6E-F1B34500E7B1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31" tIns="45715" rIns="91431" bIns="45715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30092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30092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9F82562A-B395-49DF-AC75-2718AA6BD47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858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800" dirty="0"/>
          </a:p>
          <a:p>
            <a:endParaRPr lang="ru-RU" sz="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113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4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40BC4-4DA4-4F2D-BEAA-2BCAB87191F9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547347"/>
            <a:ext cx="9144000" cy="1268413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AutoShape 2" descr="ÐÐ°ÑÑÐ¸Ð½ÐºÐ¸ Ð¿Ð¾ Ð·Ð°Ð¿ÑÐ¾ÑÑ Ð½ÐµÑÑÐµÑÐ¸Ð¼Ð¸Ñ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AutoShape 2" descr="https://kostroma-diagnostika.ru/uploads/images/3fddaa7cef8e06cf5564cc1b5a1c96ae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AutoShape 4" descr="https://kostroma-diagnostika.ru/uploads/images/3fddaa7cef8e06cf5564cc1b5a1c96ae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0" name="AutoShape 6" descr="https://kostroma-diagnostika.ru/uploads/images/3fddaa7cef8e06cf5564cc1b5a1c96ae.jpg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65175" y="2686853"/>
            <a:ext cx="7895853" cy="1200329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/>
            <a:r>
              <a:rPr lang="ru-RU" sz="2400" b="1" dirty="0">
                <a:ln w="10541" cmpd="sng">
                  <a:solidFill>
                    <a:prstClr val="black"/>
                  </a:solidFill>
                  <a:prstDash val="solid"/>
                </a:ln>
                <a:solidFill>
                  <a:srgbClr val="7030A0"/>
                </a:solidFill>
              </a:rPr>
              <a:t>«О важности проведения профилактических мероприятий в сфере промышленной безопасности. Итоги деятельности за 2022 год».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165224" y="294373"/>
            <a:ext cx="7007175" cy="646331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just"/>
            <a:r>
              <a:rPr lang="ru-RU" b="1" dirty="0" smtClean="0">
                <a:ln w="10541" cmpd="sng">
                  <a:solidFill>
                    <a:prstClr val="black"/>
                  </a:solidFill>
                  <a:prstDash val="solid"/>
                </a:ln>
                <a:solidFill>
                  <a:prstClr val="black"/>
                </a:solidFill>
              </a:rPr>
              <a:t>Средне-Поволжское управление Федеральной службы по экологическому, технологическому и атомному надзору</a:t>
            </a:r>
            <a:endParaRPr lang="ru-RU" dirty="0">
              <a:ln w="10541" cmpd="sng">
                <a:solidFill>
                  <a:prstClr val="black"/>
                </a:solidFill>
                <a:prstDash val="solid"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860032" y="4991110"/>
            <a:ext cx="3800996" cy="646331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defTabSz="777875"/>
            <a:r>
              <a:rPr lang="ru-RU" alt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Начальник отдела: Кириллов </a:t>
            </a:r>
            <a:r>
              <a:rPr lang="ru-RU" altLang="ru-RU" b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Александр Вячеславович</a:t>
            </a:r>
            <a:endParaRPr lang="ru-RU" altLang="ru-RU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118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7"/>
          <p:cNvGrpSpPr>
            <a:grpSpLocks/>
          </p:cNvGrpSpPr>
          <p:nvPr/>
        </p:nvGrpSpPr>
        <p:grpSpPr bwMode="auto">
          <a:xfrm>
            <a:off x="0" y="-17782"/>
            <a:ext cx="9144000" cy="1268413"/>
            <a:chOff x="0" y="289"/>
            <a:chExt cx="5760" cy="749"/>
          </a:xfrm>
        </p:grpSpPr>
        <p:sp>
          <p:nvSpPr>
            <p:cNvPr id="7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8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9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pic>
          <p:nvPicPr>
            <p:cNvPr id="10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395536" y="1556792"/>
            <a:ext cx="820891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Профилактика рисков причинения вреда (ущерба) охраняемым законом ценностям направлена на достижение следующих основных целей</a:t>
            </a:r>
            <a:r>
              <a:rPr lang="ru-RU" b="1" dirty="0" smtClean="0"/>
              <a:t>:</a:t>
            </a:r>
          </a:p>
          <a:p>
            <a:endParaRPr lang="ru-RU" b="1" dirty="0"/>
          </a:p>
          <a:p>
            <a:pPr lvl="0">
              <a:lnSpc>
                <a:spcPct val="150000"/>
              </a:lnSpc>
            </a:pPr>
            <a:r>
              <a:rPr lang="ru-RU" b="1" dirty="0" smtClean="0"/>
              <a:t>1) стимулирование </a:t>
            </a:r>
            <a:r>
              <a:rPr lang="ru-RU" b="1" dirty="0"/>
              <a:t>добросовестного соблюдения обязательных требований всеми контролируемыми лицами;</a:t>
            </a:r>
          </a:p>
          <a:p>
            <a:pPr>
              <a:lnSpc>
                <a:spcPct val="150000"/>
              </a:lnSpc>
            </a:pPr>
            <a:r>
              <a:rPr lang="ru-RU" b="1" dirty="0"/>
              <a:t>2) устранение условий, причин и факторов, способных привести к нарушениям обязательных требований и (или) причинению вреда (ущерба) охраняемым законом ценностям;</a:t>
            </a:r>
          </a:p>
          <a:p>
            <a:pPr>
              <a:lnSpc>
                <a:spcPct val="150000"/>
              </a:lnSpc>
            </a:pPr>
            <a:r>
              <a:rPr lang="ru-RU" b="1" dirty="0"/>
              <a:t>3) создание условий для доведения обязательных требований до контролируемых лиц, повышение информированности о способах их соблюдения.</a:t>
            </a:r>
          </a:p>
        </p:txBody>
      </p:sp>
    </p:spTree>
    <p:extLst>
      <p:ext uri="{BB962C8B-B14F-4D97-AF65-F5344CB8AC3E}">
        <p14:creationId xmlns:p14="http://schemas.microsoft.com/office/powerpoint/2010/main" val="2845211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2372" y="1067000"/>
            <a:ext cx="8219256" cy="1242571"/>
          </a:xfrm>
        </p:spPr>
        <p:txBody>
          <a:bodyPr>
            <a:normAutofit/>
          </a:bodyPr>
          <a:lstStyle/>
          <a:p>
            <a:r>
              <a:rPr lang="ru-RU" sz="3100" dirty="0"/>
              <a:t>Реализация профилактических мероприятий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276872"/>
            <a:ext cx="8424936" cy="4392488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/>
              <a:t>информирование</a:t>
            </a:r>
            <a:endParaRPr lang="ru-RU" sz="2000" dirty="0"/>
          </a:p>
          <a:p>
            <a:pPr algn="just"/>
            <a:endParaRPr lang="ru-RU" sz="2000" dirty="0"/>
          </a:p>
          <a:p>
            <a:pPr algn="just"/>
            <a:r>
              <a:rPr lang="ru-RU" sz="2000" dirty="0" smtClean="0"/>
              <a:t>обобщение </a:t>
            </a:r>
            <a:r>
              <a:rPr lang="ru-RU" sz="2000" dirty="0"/>
              <a:t>правоприменительной </a:t>
            </a:r>
            <a:r>
              <a:rPr lang="ru-RU" sz="2000" dirty="0" smtClean="0"/>
              <a:t>практики</a:t>
            </a:r>
            <a:endParaRPr lang="ru-RU" sz="2000" dirty="0"/>
          </a:p>
          <a:p>
            <a:pPr algn="just"/>
            <a:endParaRPr lang="ru-RU" sz="2000" dirty="0"/>
          </a:p>
          <a:p>
            <a:pPr algn="just"/>
            <a:r>
              <a:rPr lang="ru-RU" sz="2000" dirty="0" smtClean="0"/>
              <a:t>объявление предостережений</a:t>
            </a:r>
            <a:endParaRPr lang="ru-RU" sz="2000" dirty="0"/>
          </a:p>
          <a:p>
            <a:pPr algn="just"/>
            <a:endParaRPr lang="ru-RU" sz="2000" dirty="0"/>
          </a:p>
          <a:p>
            <a:pPr algn="just"/>
            <a:r>
              <a:rPr lang="ru-RU" sz="2000" dirty="0" smtClean="0"/>
              <a:t>меры </a:t>
            </a:r>
            <a:r>
              <a:rPr lang="ru-RU" sz="2000" dirty="0"/>
              <a:t>стимулирования </a:t>
            </a:r>
            <a:r>
              <a:rPr lang="ru-RU" sz="2000" dirty="0" smtClean="0"/>
              <a:t>добросовестности</a:t>
            </a:r>
            <a:endParaRPr lang="ru-RU" sz="2000" dirty="0"/>
          </a:p>
          <a:p>
            <a:pPr algn="just"/>
            <a:endParaRPr lang="ru-RU" sz="2000" dirty="0"/>
          </a:p>
          <a:p>
            <a:pPr algn="just"/>
            <a:r>
              <a:rPr lang="ru-RU" sz="2000" dirty="0" smtClean="0"/>
              <a:t>консультирование</a:t>
            </a:r>
            <a:r>
              <a:rPr lang="ru-RU" sz="2000" dirty="0"/>
              <a:t>.</a:t>
            </a:r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3824756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13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14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15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pic>
          <p:nvPicPr>
            <p:cNvPr id="16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endParaRPr lang="ru-RU" sz="2000" dirty="0" smtClean="0"/>
          </a:p>
          <a:p>
            <a:pPr marL="0" indent="0" algn="ctr">
              <a:buNone/>
            </a:pPr>
            <a:r>
              <a:rPr lang="ru-RU" sz="2000" b="1" dirty="0"/>
              <a:t>В соответствии с пунктом 10 постановления Правительства РФ от 10.03.2022 № 336 «Об особенностях организации и осуществления государственного контроля (надзора), муниципального контроля» Управлением проводится иная профилактическая работа</a:t>
            </a:r>
            <a:r>
              <a:rPr lang="ru-RU" sz="2000" b="1" dirty="0" smtClean="0"/>
              <a:t>:</a:t>
            </a:r>
          </a:p>
          <a:p>
            <a:pPr marL="0" indent="0" algn="ctr">
              <a:buNone/>
            </a:pPr>
            <a:endParaRPr lang="ru-RU" sz="2000" b="1" dirty="0"/>
          </a:p>
          <a:p>
            <a:r>
              <a:rPr lang="ru-RU" sz="2300" dirty="0"/>
              <a:t>- за 2022 год было вынесено 50 предостережений о недопустимости нарушений обязательных требований;</a:t>
            </a:r>
          </a:p>
          <a:p>
            <a:r>
              <a:rPr lang="ru-RU" sz="2300" dirty="0"/>
              <a:t>- было проведено 169 консультаций по вопросам организации и осуществления надзора в области промышленной безопасности и вопросам, входящим в компетенцию отдела.</a:t>
            </a:r>
          </a:p>
          <a:p>
            <a:r>
              <a:rPr lang="ru-RU" sz="2300" dirty="0"/>
              <a:t>- в течение года проведено 12 учебно-тренировочных занятий с персоналом на опасных производственных объектах, направленных на предупреждение причинения вреда, возникновения чрезвычайных ситуаций природного и техногенного характера;</a:t>
            </a:r>
          </a:p>
          <a:p>
            <a:r>
              <a:rPr lang="ru-RU" sz="2300" dirty="0"/>
              <a:t>- информирование подконтрольных субъектов по вопросам соблюдения обязательных требований в случае изменения обязательных требований и содержания новых нормативных правовых актов, устанавливающих обязательные требования;</a:t>
            </a:r>
          </a:p>
          <a:p>
            <a:r>
              <a:rPr lang="ru-RU" sz="2300" dirty="0"/>
              <a:t>- проведение публичных мероприятий на темы: анализ аварийности, травматизма, анализ результатов надзорной деятельности и характера выявленных нарушений, обзор изменений законодательства промышленной безопасности;</a:t>
            </a:r>
          </a:p>
          <a:p>
            <a:r>
              <a:rPr lang="ru-RU" sz="2300" dirty="0"/>
              <a:t>- размещение на официальном сайте Управления в сети "Интернет" для каждого вида государственного контроля (надзора), перечней нормативных правовых актов или их отдельных частей, содержащих обязательные требования, оценка соблюдения которых является предметом государственного контроля (надзора), а также текстов соответствующих нормативных правовых актов.</a:t>
            </a:r>
            <a:endParaRPr lang="ru-RU" sz="2300" b="1" dirty="0" smtClean="0"/>
          </a:p>
        </p:txBody>
      </p:sp>
    </p:spTree>
    <p:extLst>
      <p:ext uri="{BB962C8B-B14F-4D97-AF65-F5344CB8AC3E}">
        <p14:creationId xmlns:p14="http://schemas.microsoft.com/office/powerpoint/2010/main" val="12157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8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10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pic>
          <p:nvPicPr>
            <p:cNvPr id="11" name="Picture 41" descr="fsetan_emblema200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4" name="TextBox 13"/>
          <p:cNvSpPr txBox="1"/>
          <p:nvPr/>
        </p:nvSpPr>
        <p:spPr>
          <a:xfrm>
            <a:off x="467544" y="1700808"/>
            <a:ext cx="820891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Спасибо</a:t>
            </a:r>
          </a:p>
          <a:p>
            <a:pPr algn="ctr"/>
            <a:r>
              <a:rPr lang="ru-RU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за</a:t>
            </a:r>
          </a:p>
          <a:p>
            <a:pPr algn="ctr"/>
            <a:r>
              <a:rPr lang="ru-RU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внимание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42351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5743</TotalTime>
  <Words>329</Words>
  <Application>Microsoft Office PowerPoint</Application>
  <PresentationFormat>Экран (4:3)</PresentationFormat>
  <Paragraphs>31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Реализация профилактических мероприятий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Сведения о деятельности Межрегионального отдела по надзору за объектами магистрального трубопроводного транспорта газовому надзору</dc:title>
  <dc:creator>Тюхтенев Вадим Александрович</dc:creator>
  <cp:lastModifiedBy>User-SPU</cp:lastModifiedBy>
  <cp:revision>431</cp:revision>
  <cp:lastPrinted>2017-09-12T07:24:17Z</cp:lastPrinted>
  <dcterms:created xsi:type="dcterms:W3CDTF">2015-02-02T11:09:04Z</dcterms:created>
  <dcterms:modified xsi:type="dcterms:W3CDTF">2023-02-15T11:24:16Z</dcterms:modified>
</cp:coreProperties>
</file>